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78" r:id="rId5"/>
    <p:sldId id="259" r:id="rId6"/>
    <p:sldId id="273" r:id="rId7"/>
    <p:sldId id="276" r:id="rId8"/>
    <p:sldId id="277" r:id="rId9"/>
    <p:sldId id="270" r:id="rId10"/>
    <p:sldId id="260" r:id="rId11"/>
    <p:sldId id="261" r:id="rId12"/>
    <p:sldId id="262" r:id="rId13"/>
    <p:sldId id="263" r:id="rId14"/>
    <p:sldId id="269" r:id="rId15"/>
    <p:sldId id="264" r:id="rId16"/>
    <p:sldId id="266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8D"/>
    <a:srgbClr val="4A0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>
        <p:scale>
          <a:sx n="50" d="100"/>
          <a:sy n="50" d="100"/>
        </p:scale>
        <p:origin x="1210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61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4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7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8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71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3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10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03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34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7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580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483F-0CCC-4768-8C8D-C5895DE814EF}" type="datetimeFigureOut">
              <a:rPr lang="en-IN" smtClean="0"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719D-0AE8-46E8-BB67-503222319D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0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/>
          <a:stretch/>
        </p:blipFill>
        <p:spPr>
          <a:xfrm>
            <a:off x="0" y="-29633"/>
            <a:ext cx="12172949" cy="6887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32" y="0"/>
            <a:ext cx="12187238" cy="6057899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IN" sz="6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2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6432" y="1604144"/>
            <a:ext cx="733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/>
              <a:t>THE TOY ASSOCIATION OF INDIA</a:t>
            </a:r>
            <a:br>
              <a:rPr lang="en-IN" sz="3600" b="1" dirty="0"/>
            </a:br>
            <a:r>
              <a:rPr lang="en-IN" sz="2800" dirty="0" smtClean="0"/>
              <a:t>Organizes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69093" y="2891730"/>
            <a:ext cx="7629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EAST ASIA’S </a:t>
            </a:r>
            <a:r>
              <a:rPr lang="en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Toy Fair</a:t>
            </a:r>
            <a:endParaRPr lang="en-IN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Toys | Games | Ride on | Sports </a:t>
            </a:r>
            <a:r>
              <a:rPr lang="en-IN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IN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8689" y="4494509"/>
            <a:ext cx="7462452" cy="1326105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IN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IN"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TOY BIZ INTERNATIONAL B2B EXPO 2023</a:t>
            </a:r>
            <a:endParaRPr lang="en-IN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41" y="1549388"/>
            <a:ext cx="1986851" cy="1991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1" y="1352245"/>
            <a:ext cx="2034695" cy="20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54" b="136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E4BA7D-7C13-95FB-2DCA-9C52364D8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1696720"/>
            <a:ext cx="7426960" cy="48384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EA3D2C-4BAD-99FD-7F90-EF5FAE308606}"/>
              </a:ext>
            </a:extLst>
          </p:cNvPr>
          <p:cNvSpPr/>
          <p:nvPr/>
        </p:nvSpPr>
        <p:spPr>
          <a:xfrm flipH="1">
            <a:off x="368084" y="450572"/>
            <a:ext cx="4827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INAUGURATION</a:t>
            </a:r>
          </a:p>
        </p:txBody>
      </p:sp>
    </p:spTree>
    <p:extLst>
      <p:ext uri="{BB962C8B-B14F-4D97-AF65-F5344CB8AC3E}">
        <p14:creationId xmlns:p14="http://schemas.microsoft.com/office/powerpoint/2010/main" val="254339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E5E5B0-EE8F-50FB-881F-0942066FC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61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D61C97-399F-0A07-B5A0-B5172B564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82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61C21A-DBA8-1CD6-B6F8-4168192E2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33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61C21A-DBA8-1CD6-B6F8-4168192E2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78C5CA-28A8-5278-E2E9-017BA6999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02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146E8A-32D7-3465-8951-25450246B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19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146E8A-32D7-3465-8951-25450246B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52D218-F4EF-57E5-ECFF-A30E18E7C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62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6" y="0"/>
            <a:ext cx="122588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025" y="1"/>
            <a:ext cx="12219959" cy="6961238"/>
          </a:xfrm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6000" dirty="0">
                <a:solidFill>
                  <a:schemeClr val="bg1"/>
                </a:solidFill>
              </a:rPr>
              <a:t/>
            </a:r>
            <a:br>
              <a:rPr lang="en-IN" sz="6000" dirty="0">
                <a:solidFill>
                  <a:schemeClr val="bg1"/>
                </a:solidFill>
              </a:rPr>
            </a:br>
            <a:r>
              <a:rPr lang="en-IN" sz="6000" dirty="0">
                <a:solidFill>
                  <a:srgbClr val="0070C0"/>
                </a:solidFill>
              </a:rPr>
              <a:t/>
            </a:r>
            <a:br>
              <a:rPr lang="en-IN" sz="6000" dirty="0">
                <a:solidFill>
                  <a:srgbClr val="0070C0"/>
                </a:solidFill>
              </a:rPr>
            </a:br>
            <a: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C6014-D71B-8474-E1F4-FD80DF5C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7000"/>
            <a:ext cx="9906000" cy="660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92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2" y="0"/>
            <a:ext cx="122464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27" y="1036320"/>
            <a:ext cx="6968173" cy="239268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ALL </a:t>
            </a:r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INTERNATIONAL BUYERS ARE OUR SPECIAL GUESTS</a:t>
            </a:r>
            <a:br>
              <a:rPr lang="en-IN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IN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en-IN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IN" sz="3200" b="1" dirty="0">
                <a:solidFill>
                  <a:srgbClr val="C00000"/>
                </a:solidFill>
                <a:latin typeface="+mn-lt"/>
              </a:rPr>
              <a:t>WE WILL ENSURE  ALL A PLEASANT AND COMFORTABLE TIME IN INDIA </a:t>
            </a:r>
            <a:endParaRPr lang="en-IN" sz="3200" b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7376160" y="3108960"/>
            <a:ext cx="381000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8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2" y="0"/>
            <a:ext cx="122464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A587F-DF48-463F-D8F1-630BC839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255" y="800102"/>
            <a:ext cx="12219959" cy="6057898"/>
          </a:xfrm>
        </p:spPr>
        <p:txBody>
          <a:bodyPr>
            <a:normAutofit/>
          </a:bodyPr>
          <a:lstStyle/>
          <a:p>
            <a:pPr algn="ctr"/>
            <a:r>
              <a:rPr lang="en-IN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531" y="3829051"/>
            <a:ext cx="71162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00000"/>
                </a:solidFill>
                <a:cs typeface="Arial" panose="020B0604020202020204" pitchFamily="34" charset="0"/>
              </a:rPr>
              <a:t>160+ INDIAN BRANDS ON </a:t>
            </a:r>
            <a:r>
              <a:rPr lang="en-I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DISPLAY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100 </a:t>
            </a:r>
            <a:r>
              <a:rPr lang="en-IN" sz="2800" b="1" dirty="0">
                <a:solidFill>
                  <a:srgbClr val="C00000"/>
                </a:solidFill>
                <a:cs typeface="Arial" panose="020B0604020202020204" pitchFamily="34" charset="0"/>
              </a:rPr>
              <a:t>FOREIGN BUYERS FROM 10 </a:t>
            </a:r>
            <a:r>
              <a:rPr lang="en-IN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COUNTRIES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71" y="1061712"/>
            <a:ext cx="68607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accent6">
                    <a:lumMod val="75000"/>
                  </a:schemeClr>
                </a:solidFill>
              </a:rPr>
              <a:t>HALL NO. 5, PRAGATI MAIDAN,</a:t>
            </a:r>
            <a:br>
              <a:rPr lang="en-IN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IN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NEW DELHI, INDIA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SATURDAY 8</a:t>
            </a:r>
            <a:r>
              <a:rPr lang="en-IN" sz="2800" baseline="30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JULY – TUESDAY 11</a:t>
            </a:r>
            <a:r>
              <a:rPr lang="en-IN" sz="2800" baseline="30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JULY </a:t>
            </a:r>
            <a:r>
              <a:rPr lang="en-IN" sz="28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2023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0811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2" y="1"/>
            <a:ext cx="122599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823" y="1931224"/>
            <a:ext cx="10302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SEPARATE DESK FOR</a:t>
            </a:r>
          </a:p>
          <a:p>
            <a:r>
              <a:rPr lang="en-IN" sz="32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IN" sz="32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INTERNATIONAL BUYERS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32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FACILITY FOR ONE-ON-ONE MEETINGS WITH INDIAN MANUFACTURERS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32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JOINT VENTURE OPPORTUNITIES</a:t>
            </a:r>
            <a:br>
              <a:rPr lang="en-IN" sz="32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I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760" y="833492"/>
            <a:ext cx="386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MAIN ATTRACTION</a:t>
            </a:r>
            <a:endParaRPr lang="en-IN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16" y="1479823"/>
            <a:ext cx="3645685" cy="1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2" y="1"/>
            <a:ext cx="122599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1392744"/>
            <a:ext cx="778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TO AND FRO </a:t>
            </a:r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AIR </a:t>
            </a:r>
            <a:r>
              <a:rPr lang="en-IN" sz="28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TRAVEL BY ECONOMY FAIR (SUBJECT TO A MAXIMUM OF INR 50,000/- PER PERSON WHICHEVER IS LESS)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877172"/>
            <a:ext cx="10222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cs typeface="Arial" panose="020B0604020202020204" pitchFamily="34" charset="0"/>
              </a:rPr>
              <a:t>THE ABOVE FACILITIES AVAILABLE FOR TWO REPRESENTATIVES FROM ONE IMPORTER</a:t>
            </a:r>
            <a:r>
              <a:rPr lang="en-IN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/ DEALER</a:t>
            </a:r>
            <a:endParaRPr lang="en-IN" sz="20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" y="3244304"/>
            <a:ext cx="9814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COMPLIMENTARY HOTEL STAY FOR 2/3 NIGHTS AT FIVE STAR HOTEL WITHIN DELHI NCR – FREE TRANSFER FROM HOTEL TO VENUE AND BACK AT SCHEDULED INTERVALS</a:t>
            </a:r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IN" sz="28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0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-1" y="0"/>
            <a:ext cx="12172951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6EE7BCB-FAA0-5832-66AC-99EA9B45F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69514"/>
              </p:ext>
            </p:extLst>
          </p:nvPr>
        </p:nvGraphicFramePr>
        <p:xfrm>
          <a:off x="4178618" y="1021713"/>
          <a:ext cx="7548645" cy="481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525">
                  <a:extLst>
                    <a:ext uri="{9D8B030D-6E8A-4147-A177-3AD203B41FA5}">
                      <a16:colId xmlns:a16="http://schemas.microsoft.com/office/drawing/2014/main" xmlns="" val="2527842289"/>
                    </a:ext>
                  </a:extLst>
                </a:gridCol>
                <a:gridCol w="4008120">
                  <a:extLst>
                    <a:ext uri="{9D8B030D-6E8A-4147-A177-3AD203B41FA5}">
                      <a16:colId xmlns:a16="http://schemas.microsoft.com/office/drawing/2014/main" xmlns="" val="1665091619"/>
                    </a:ext>
                  </a:extLst>
                </a:gridCol>
              </a:tblGrid>
              <a:tr h="822959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PUZZLES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&amp; BOARD GAMES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RIDE ONS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, CYCLES/TRI CYCLES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841"/>
                  </a:ext>
                </a:extLst>
              </a:tr>
              <a:tr h="936669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TRADITIONAL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TOYS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EDUCATIONAL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TOYS &amp; GAMES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4044962"/>
                  </a:ext>
                </a:extLst>
              </a:tr>
              <a:tr h="936669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BUILDING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BLOCKS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INDORE &amp;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OUTDOOR GAMES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902176"/>
                  </a:ext>
                </a:extLst>
              </a:tr>
              <a:tr h="60285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SOFT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TOYS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endParaRPr lang="en-IN" sz="2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KIDS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FURNITURE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549833"/>
                  </a:ext>
                </a:extLst>
              </a:tr>
              <a:tr h="936669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BACK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 SCHOOL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CHILDREN’S PRODUCTS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8957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6497" y="1413561"/>
            <a:ext cx="2827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MAJOR PRODUCT</a:t>
            </a:r>
          </a:p>
          <a:p>
            <a:r>
              <a:rPr lang="en-IN" sz="2800" b="1" dirty="0" smtClean="0">
                <a:solidFill>
                  <a:srgbClr val="C00000"/>
                </a:solidFill>
              </a:rPr>
              <a:t>PROFILES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/>
          <a:stretch/>
        </p:blipFill>
        <p:spPr>
          <a:xfrm>
            <a:off x="0" y="-29633"/>
            <a:ext cx="12172949" cy="6887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" y="1514856"/>
            <a:ext cx="11442192" cy="4401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342" y="549158"/>
            <a:ext cx="309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</a:rPr>
              <a:t>Participating Brands</a:t>
            </a:r>
            <a:endParaRPr lang="en-IN" sz="28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97" y="1092728"/>
            <a:ext cx="3123884" cy="1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/>
          <a:stretch/>
        </p:blipFill>
        <p:spPr>
          <a:xfrm>
            <a:off x="0" y="-29633"/>
            <a:ext cx="12172949" cy="6887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6342" y="549158"/>
            <a:ext cx="309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</a:rPr>
              <a:t>Participating Brands</a:t>
            </a:r>
            <a:endParaRPr lang="en-IN" sz="28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97" y="1092728"/>
            <a:ext cx="3123884" cy="11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" y="1871941"/>
            <a:ext cx="11442192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/>
          <a:stretch/>
        </p:blipFill>
        <p:spPr>
          <a:xfrm>
            <a:off x="0" y="-29633"/>
            <a:ext cx="12172949" cy="6887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6342" y="549158"/>
            <a:ext cx="309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</a:rPr>
              <a:t>Participating Brands</a:t>
            </a:r>
            <a:endParaRPr lang="en-IN" sz="28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97" y="1092728"/>
            <a:ext cx="3123884" cy="11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" y="1738650"/>
            <a:ext cx="1144219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2" y="0"/>
            <a:ext cx="122464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8360" y="1907119"/>
            <a:ext cx="79552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</a:rPr>
              <a:t>GLIMPSES 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</a:rPr>
              <a:t>FROM</a:t>
            </a:r>
            <a:br>
              <a:rPr lang="en-IN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</a:rPr>
              <a:t>13</a:t>
            </a:r>
            <a:r>
              <a:rPr lang="en-IN" sz="36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</a:rPr>
              <a:t> TOY  BIZ INTERNATIONAL B2B EXPO</a:t>
            </a:r>
            <a:br>
              <a:rPr lang="en-IN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IN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7030A0"/>
                </a:solidFill>
              </a:rPr>
              <a:t>2-5 </a:t>
            </a:r>
            <a:r>
              <a:rPr lang="en-IN" sz="2800" b="1" dirty="0">
                <a:solidFill>
                  <a:srgbClr val="7030A0"/>
                </a:solidFill>
              </a:rPr>
              <a:t>JULY 2022</a:t>
            </a: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r>
              <a:rPr lang="en-IN" sz="2800" dirty="0">
                <a:solidFill>
                  <a:srgbClr val="C00000"/>
                </a:solidFill>
              </a:rPr>
              <a:t/>
            </a:r>
            <a:br>
              <a:rPr lang="en-IN" sz="2800" dirty="0">
                <a:solidFill>
                  <a:srgbClr val="C00000"/>
                </a:solidFill>
              </a:rPr>
            </a:br>
            <a:r>
              <a:rPr lang="en-IN" sz="3200" dirty="0">
                <a:solidFill>
                  <a:srgbClr val="C00000"/>
                </a:solidFill>
              </a:rPr>
              <a:t>90+ </a:t>
            </a:r>
            <a:r>
              <a:rPr lang="en-IN" sz="3200" dirty="0" smtClean="0">
                <a:solidFill>
                  <a:srgbClr val="C00000"/>
                </a:solidFill>
              </a:rPr>
              <a:t>Exhibitors</a:t>
            </a:r>
            <a:r>
              <a:rPr lang="en-IN" sz="3200" dirty="0">
                <a:solidFill>
                  <a:srgbClr val="C00000"/>
                </a:solidFill>
              </a:rPr>
              <a:t/>
            </a:r>
            <a:br>
              <a:rPr lang="en-IN" sz="3200" dirty="0">
                <a:solidFill>
                  <a:srgbClr val="C00000"/>
                </a:solidFill>
              </a:rPr>
            </a:br>
            <a:r>
              <a:rPr lang="en-IN" sz="3200" dirty="0">
                <a:solidFill>
                  <a:srgbClr val="C00000"/>
                </a:solidFill>
              </a:rPr>
              <a:t>3000+ </a:t>
            </a:r>
            <a:r>
              <a:rPr lang="en-IN" sz="3200" dirty="0" smtClean="0">
                <a:solidFill>
                  <a:srgbClr val="C00000"/>
                </a:solidFill>
              </a:rPr>
              <a:t>Domestic </a:t>
            </a:r>
            <a:r>
              <a:rPr lang="en-IN" sz="3200" dirty="0">
                <a:solidFill>
                  <a:srgbClr val="C00000"/>
                </a:solidFill>
              </a:rPr>
              <a:t>&amp; </a:t>
            </a:r>
            <a:r>
              <a:rPr lang="en-IN" sz="3200" dirty="0" smtClean="0">
                <a:solidFill>
                  <a:srgbClr val="C00000"/>
                </a:solidFill>
              </a:rPr>
              <a:t>International Buyers</a:t>
            </a:r>
            <a:endParaRPr lang="en-I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6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168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ALL INTERNATIONAL BUYERS ARE OUR SPECIAL GUESTS  WE WILL ENSURE  ALL A PLEASANT AND COMFORTABLE TIME IN INDIA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TOY ASSOCIATION OF INDIA ORGANIZES  SOUTH EAST ASIA’S largest toy fair  Toys|Games|Ride on|Sports and more…   THE 14TH TOY BIZ INTERNATIONAL B2B EXPO 2023</dc:title>
  <dc:creator>TAI-HP</dc:creator>
  <cp:lastModifiedBy>Microsoft account</cp:lastModifiedBy>
  <cp:revision>18</cp:revision>
  <dcterms:created xsi:type="dcterms:W3CDTF">2023-01-16T06:27:29Z</dcterms:created>
  <dcterms:modified xsi:type="dcterms:W3CDTF">2023-04-07T20:40:07Z</dcterms:modified>
</cp:coreProperties>
</file>